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5"/>
  </p:notesMasterIdLst>
  <p:sldIdLst>
    <p:sldId id="291" r:id="rId5"/>
    <p:sldId id="375" r:id="rId6"/>
    <p:sldId id="386" r:id="rId7"/>
    <p:sldId id="473" r:id="rId8"/>
    <p:sldId id="475" r:id="rId9"/>
    <p:sldId id="474" r:id="rId10"/>
    <p:sldId id="476" r:id="rId11"/>
    <p:sldId id="477" r:id="rId12"/>
    <p:sldId id="529" r:id="rId13"/>
    <p:sldId id="530" r:id="rId14"/>
    <p:sldId id="387" r:id="rId15"/>
    <p:sldId id="479" r:id="rId16"/>
    <p:sldId id="485" r:id="rId17"/>
    <p:sldId id="486" r:id="rId18"/>
    <p:sldId id="487" r:id="rId19"/>
    <p:sldId id="489" r:id="rId20"/>
    <p:sldId id="478" r:id="rId21"/>
    <p:sldId id="472" r:id="rId22"/>
    <p:sldId id="484" r:id="rId23"/>
    <p:sldId id="482" r:id="rId24"/>
    <p:sldId id="491" r:id="rId25"/>
    <p:sldId id="483" r:id="rId26"/>
    <p:sldId id="493" r:id="rId27"/>
    <p:sldId id="498" r:id="rId28"/>
    <p:sldId id="490" r:id="rId29"/>
    <p:sldId id="496" r:id="rId30"/>
    <p:sldId id="497" r:id="rId31"/>
    <p:sldId id="499" r:id="rId32"/>
    <p:sldId id="500" r:id="rId33"/>
    <p:sldId id="501" r:id="rId34"/>
    <p:sldId id="492" r:id="rId35"/>
    <p:sldId id="481" r:id="rId36"/>
    <p:sldId id="416" r:id="rId37"/>
    <p:sldId id="495" r:id="rId38"/>
    <p:sldId id="494" r:id="rId39"/>
    <p:sldId id="503" r:id="rId40"/>
    <p:sldId id="502" r:id="rId41"/>
    <p:sldId id="513" r:id="rId42"/>
    <p:sldId id="506" r:id="rId43"/>
    <p:sldId id="514" r:id="rId44"/>
    <p:sldId id="507" r:id="rId45"/>
    <p:sldId id="516" r:id="rId46"/>
    <p:sldId id="508" r:id="rId47"/>
    <p:sldId id="518" r:id="rId48"/>
    <p:sldId id="517" r:id="rId49"/>
    <p:sldId id="519" r:id="rId50"/>
    <p:sldId id="520" r:id="rId51"/>
    <p:sldId id="505" r:id="rId52"/>
    <p:sldId id="504" r:id="rId53"/>
    <p:sldId id="511" r:id="rId54"/>
    <p:sldId id="521" r:id="rId55"/>
    <p:sldId id="512" r:id="rId56"/>
    <p:sldId id="522" r:id="rId57"/>
    <p:sldId id="524" r:id="rId58"/>
    <p:sldId id="523" r:id="rId59"/>
    <p:sldId id="525" r:id="rId60"/>
    <p:sldId id="528" r:id="rId61"/>
    <p:sldId id="527" r:id="rId62"/>
    <p:sldId id="526" r:id="rId63"/>
    <p:sldId id="3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14/02/2024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2/14/2024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2/14/2024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2/14/2024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2/14/2024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2/14/2024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2/14/2024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2/14/2024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2/14/2024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2/14/2024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2/14/2024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2/14/2024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2/14/2024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1D54085-431E-16EF-4A02-31CCD95167A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19F7749C-A354-37FB-12BC-485026E2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8D52804-135A-62E5-5751-D930F71B663F}"/>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A591F9F8-4503-914E-E418-FB6444999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9CCE512D-EDC2-BB90-95E9-09DE1D06F601}"/>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‘Party App’:</a:t>
            </a:r>
          </a:p>
          <a:p>
            <a:pPr lvl="1"/>
            <a:r>
              <a:rPr lang="nl-BE" sz="1300" dirty="0"/>
              <a:t>De doelgroep is alle leeftijden</a:t>
            </a:r>
          </a:p>
          <a:p>
            <a:pPr lvl="1"/>
            <a:r>
              <a:rPr lang="nl-BE" sz="1300" dirty="0"/>
              <a:t>Het doel van de app is om vrienden en / of kennissen uit te nodigen, afhankelijk het type party.</a:t>
            </a:r>
          </a:p>
          <a:p>
            <a:pPr lvl="1"/>
            <a:r>
              <a:rPr lang="nl-BE" sz="1300" dirty="0"/>
              <a:t>Om de party zo goed mogelijk te organiseren kunnen we bij elke persoon voorkeuren en aantekeningen maken waar we bij de organisatie gebruik kunnen van maken bij de organisatie.</a:t>
            </a:r>
          </a:p>
          <a:p>
            <a:pPr lvl="1"/>
            <a:r>
              <a:rPr lang="nl-BE" sz="1300" dirty="0"/>
              <a:t>De app doet voorstellen voor de organisatie zelf.</a:t>
            </a:r>
          </a:p>
          <a:p>
            <a:pPr lvl="1"/>
            <a:r>
              <a:rPr lang="nl-BE" sz="1300" dirty="0"/>
              <a:t>We willen de app zowel betalend als free maken, dus aangepaste reclame voor het type party en doelgroep zijn een sterke troef om sponsors aan te trekken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a:p>
            <a:endParaRPr lang="nl-BE" sz="1700" dirty="0"/>
          </a:p>
        </p:txBody>
      </p:sp>
    </p:spTree>
    <p:extLst>
      <p:ext uri="{BB962C8B-B14F-4D97-AF65-F5344CB8AC3E}">
        <p14:creationId xmlns:p14="http://schemas.microsoft.com/office/powerpoint/2010/main" val="2711470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en-US" dirty="0"/>
              <a:t>Agility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Waterfall-methode)</a:t>
            </a:r>
          </a:p>
          <a:p>
            <a:pPr lvl="1"/>
            <a:r>
              <a:rPr lang="nl-BE" dirty="0"/>
              <a:t>Traditionele methoden waren log, zorgden voor veel papierwerk en documentatie en zorgden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mislukten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trachtten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a:bodyPr>
          <a:lstStyle/>
          <a:p>
            <a:r>
              <a:rPr lang="nl-BE" dirty="0">
                <a:solidFill>
                  <a:srgbClr val="FFFFFF"/>
                </a:solidFill>
              </a:rPr>
              <a:t>In 2001 kwamen verschillende belangrijke pioniers in Utah samen om een informele meeting te houden over de evolutie van adaptieve softwareontwikkeling.</a:t>
            </a:r>
          </a:p>
          <a:p>
            <a:pPr lvl="1"/>
            <a:r>
              <a:rPr lang="nl-BE" sz="2800" dirty="0">
                <a:solidFill>
                  <a:srgbClr val="FFFFFF"/>
                </a:solidFill>
              </a:rPr>
              <a:t>Het gevolg van deze samenkomst was het ‘Agile Manifesto’. </a:t>
            </a:r>
          </a:p>
          <a:p>
            <a:pPr lvl="1"/>
            <a:r>
              <a:rPr lang="nl-BE" dirty="0">
                <a:solidFill>
                  <a:srgbClr val="FFFFFF"/>
                </a:solidFill>
              </a:rPr>
              <a:t>Het Agile Manifesto bevat </a:t>
            </a:r>
            <a:r>
              <a:rPr lang="nl-BE" b="1" dirty="0">
                <a:solidFill>
                  <a:srgbClr val="FFFFFF"/>
                </a:solidFill>
              </a:rPr>
              <a:t>vier kernwaarden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dan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in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legt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a:t>
            </a:r>
            <a:r>
              <a:rPr lang="nl-NL" dirty="0" err="1"/>
              <a:t>wer</a:t>
            </a:r>
            <a:r>
              <a:rPr lang="nl-NL" dirty="0"/>
              <a:t>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voor elk project hetzelfde</a:t>
            </a:r>
          </a:p>
          <a:p>
            <a:pPr lvl="2"/>
            <a:r>
              <a:rPr lang="nl-BE" dirty="0"/>
              <a:t>Bij een Framework:</a:t>
            </a:r>
          </a:p>
          <a:p>
            <a:pPr lvl="3"/>
            <a:r>
              <a:rPr lang="nl-BE" dirty="0"/>
              <a:t>Hebben we een beschrijving welke sleuteltaken en routines we moeten volgen</a:t>
            </a:r>
          </a:p>
          <a:p>
            <a:pPr lvl="3"/>
            <a:r>
              <a:rPr lang="nl-BE" dirty="0"/>
              <a:t>Binnen die sleuteltaken en routines behouden we de vrijheid om processen en werking aan te passen aan de huidige situatie.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endParaRPr lang="nl-BE" sz="2000" dirty="0"/>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 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p:bldP spid="11" grpId="0"/>
      <p:bldP spid="12" grpId="0" animBg="1"/>
      <p:bldP spid="19" grpId="0"/>
      <p:bldP spid="20" grpId="0"/>
      <p:bldP spid="21" grpId="0"/>
      <p:bldP spid="22" grpId="0"/>
      <p:bldP spid="23" grpId="0"/>
      <p:bldP spid="24" grpId="0"/>
      <p:bldP spid="25" grpId="0"/>
      <p:bldP spid="26" grpId="0"/>
      <p:bldP spid="27" grpId="0"/>
      <p:bldP spid="29" grpId="0"/>
      <p:bldP spid="31"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vergaart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 ontwikkeling besproken, eventuele globale tijd inschattingen, budget 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afgelopen sprint geëvalueerd,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eventueel wijzigingen voorgesteld. Eveneens is het mogelijk om de toekomstige duurtijd van een sprint aan te passen aan de huidige realiteit.</a:t>
            </a:r>
          </a:p>
          <a:p>
            <a:pPr lvl="1"/>
            <a:endParaRPr lang="nl-BE" dirty="0"/>
          </a:p>
          <a:p>
            <a:r>
              <a:rPr lang="nl-BE" dirty="0"/>
              <a:t>Aan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 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a:t>
            </a:r>
            <a:r>
              <a:rPr lang="nl-BE" b="1" dirty="0" err="1"/>
              <a:t>owner</a:t>
            </a:r>
            <a:endParaRPr lang="nl-BE" b="1" dirty="0"/>
          </a:p>
          <a:p>
            <a:pPr lvl="2"/>
            <a:r>
              <a:rPr lang="nl-BE" b="1" dirty="0"/>
              <a:t>Scrum master</a:t>
            </a:r>
          </a:p>
          <a:p>
            <a:pPr lvl="1"/>
            <a:r>
              <a:rPr lang="nl-BE" dirty="0"/>
              <a:t>Het team is zelf regulerend in verband met hun organisatie. Het team bepaald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a:t>
            </a:r>
            <a:r>
              <a:rPr lang="nl-NL" dirty="0" err="1"/>
              <a:t>Owner</a:t>
            </a:r>
            <a:r>
              <a:rPr lang="nl-NL" dirty="0"/>
              <a:t>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ook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als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een maand zijn.</a:t>
            </a:r>
          </a:p>
          <a:p>
            <a:pPr lvl="2"/>
            <a:r>
              <a:rPr lang="nl-BE" dirty="0"/>
              <a:t>Kortere sprints laten toe om zoveel mogelijk te leren tijdens het ontwikkelproces en zodanig onze werkwijze aan te passen om de toekomstige sprints steeds te verbeteren. </a:t>
            </a:r>
          </a:p>
          <a:p>
            <a:pPr lvl="2"/>
            <a:r>
              <a:rPr lang="nl-BE" dirty="0"/>
              <a:t>Maar 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Waterfall-methode: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 leden, problemen en vertragingen worden hier vermeld en bevordert snelle beslissingen om deze zaken aan te pakken.</a:t>
            </a:r>
          </a:p>
          <a:p>
            <a:pPr lvl="2"/>
            <a:r>
              <a:rPr lang="nl-BE" dirty="0"/>
              <a:t>De focus op de Sprint Goal is het allerbelangrijkste doel van deze meeting.</a:t>
            </a:r>
          </a:p>
          <a:p>
            <a:pPr lvl="2"/>
            <a:r>
              <a:rPr lang="nl-BE" dirty="0"/>
              <a:t>Indien er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maar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verloop te kunnen inschatten.</a:t>
            </a:r>
          </a:p>
          <a:p>
            <a:r>
              <a:rPr lang="nl-BE" dirty="0"/>
              <a:t>Wat kan er gedaan worden als we zien als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a:t>
            </a:r>
            <a:r>
              <a:rPr lang="nl-BE"/>
              <a:t>functie staan </a:t>
            </a:r>
            <a:r>
              <a:rPr lang="nl-BE" dirty="0"/>
              <a:t>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152401" y="794204"/>
            <a:ext cx="11828186" cy="5848643"/>
          </a:xfrm>
        </p:spPr>
        <p:txBody>
          <a:bodyPr>
            <a:normAutofit/>
          </a:bodyPr>
          <a:lstStyle/>
          <a:p>
            <a:r>
              <a:rPr lang="nl-BE" dirty="0"/>
              <a:t>De Sprint Review kan nieuwe inzichten geven in het  ontwikkelproces.</a:t>
            </a:r>
          </a:p>
          <a:p>
            <a:pPr lvl="1"/>
            <a:r>
              <a:rPr lang="nl-BE" dirty="0"/>
              <a:t>Door de nieuwe zaken die zijn toegevoegd en besproken, krijgen de stakeholders een duidelijk beeld over het uiteindelijke product. Dikwijls zijn de eindgebruikers zich niet bewust over wat ze exact willen en hebben ze enkel een vaag idee. Na elke Sprint wordt het product steeds concreter en rijpen er nieuwe inzichten die kunnen leiden tot een beter product</a:t>
            </a:r>
          </a:p>
          <a:p>
            <a:pPr lvl="1"/>
            <a:r>
              <a:rPr lang="nl-BE" dirty="0"/>
              <a:t>Ook uit de besprekingen die eventuele pijnpunten blootleggen kunnen nieuwe inzichten ontstaan bij de stakeholders. </a:t>
            </a:r>
          </a:p>
          <a:p>
            <a:pPr lvl="1"/>
            <a:r>
              <a:rPr lang="nl-BE" dirty="0"/>
              <a:t>De  </a:t>
            </a:r>
            <a:r>
              <a:rPr lang="nl-BE" dirty="0" err="1"/>
              <a:t>Procuct</a:t>
            </a:r>
            <a:r>
              <a:rPr lang="nl-BE" dirty="0"/>
              <a:t> Owner kan deze inzichten opnemen in de Product Backlog.</a:t>
            </a:r>
          </a:p>
          <a:p>
            <a:pPr lvl="1"/>
            <a:r>
              <a:rPr lang="nl-BE" dirty="0"/>
              <a:t>Ook kan de Product Owner samen met het Scrum Team en de stakeholders bekijken wat de meest waardevolle items zijn van de Product Backlog om op te nemen in de volgende sprint. Het is echter aan de Product Owner om de Product Backlog te prioriteren. De finale Sprint Backlog wordt pas in de volgende Planningsmeeting opgesteld.</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143435" y="794204"/>
            <a:ext cx="11797553" cy="5830884"/>
          </a:xfrm>
        </p:spPr>
        <p:txBody>
          <a:bodyPr>
            <a:normAutofit/>
          </a:bodyPr>
          <a:lstStyle/>
          <a:p>
            <a:r>
              <a:rPr lang="nl-BE" dirty="0"/>
              <a:t>Het Scrum framework is gebaseerd op empirisme. Daardoor krijgen we door de voortdurende transparante inspectie van ons proces nieuwe inzichten over onze werking. </a:t>
            </a:r>
          </a:p>
          <a:p>
            <a:r>
              <a:rPr lang="nl-BE" dirty="0"/>
              <a:t>Dit laat toe dat we op regelmatige tijdstippen aanpassingen kunnen maken aan onze manier van werken, zolang die niet in strijd zijn met de basisprincipes van Scrum.</a:t>
            </a:r>
          </a:p>
          <a:p>
            <a:r>
              <a:rPr lang="nl-BE" dirty="0"/>
              <a:t>In de Retrospective leggen we de focus enkel op de werking van het team en de pijnpunten die we ondervinden of mogelijke verbeteringen die gemaakt kunnen worden.</a:t>
            </a:r>
          </a:p>
          <a:p>
            <a:pPr lvl="1"/>
            <a:r>
              <a:rPr lang="nl-BE" dirty="0"/>
              <a:t>We bekijken vooral dus de werking van het Scrum Team tijdens de laatste Sprint en bekijken:</a:t>
            </a:r>
          </a:p>
          <a:p>
            <a:pPr lvl="2"/>
            <a:r>
              <a:rPr lang="nl-BE" dirty="0"/>
              <a:t>Hoe werken de team leden samen en zijn er eventueel conflicten?</a:t>
            </a:r>
          </a:p>
          <a:p>
            <a:pPr lvl="2"/>
            <a:r>
              <a:rPr lang="nl-BE" dirty="0"/>
              <a:t>Waren er technische issues en hoe kunnen we in de toekomst als team oplossen?</a:t>
            </a:r>
          </a:p>
          <a:p>
            <a:pPr lvl="2"/>
            <a:r>
              <a:rPr lang="nl-BE" dirty="0"/>
              <a:t>Welke tools kunnen zijn nodig om het product te kunnen afwerken of het werk te vergemakkelijken?</a:t>
            </a:r>
          </a:p>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EED3-F2E5-6C05-2DF5-D9F630832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507DB-2847-0E8C-9155-7E6F397804A5}"/>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528FD741-1B80-2959-C74F-B63E1CF4DE43}"/>
              </a:ext>
            </a:extLst>
          </p:cNvPr>
          <p:cNvSpPr>
            <a:spLocks noGrp="1"/>
          </p:cNvSpPr>
          <p:nvPr>
            <p:ph idx="1"/>
          </p:nvPr>
        </p:nvSpPr>
        <p:spPr>
          <a:xfrm>
            <a:off x="259976" y="794204"/>
            <a:ext cx="11517956" cy="5830884"/>
          </a:xfrm>
        </p:spPr>
        <p:txBody>
          <a:bodyPr>
            <a:normAutofit/>
          </a:bodyPr>
          <a:lstStyle/>
          <a:p>
            <a:r>
              <a:rPr lang="nl-BE" dirty="0"/>
              <a:t>Het team kan in dit event ook beslissen om belangrijke wijzigingen door te voeren in de adaptatie van het Scrum framework.</a:t>
            </a:r>
          </a:p>
          <a:p>
            <a:pPr lvl="1"/>
            <a:r>
              <a:rPr lang="nl-BE" dirty="0"/>
              <a:t>Indien blijkt dat er veel bugs in de Product Backlog komen van de vorige </a:t>
            </a:r>
            <a:r>
              <a:rPr lang="nl-BE" dirty="0" err="1"/>
              <a:t>increments</a:t>
            </a:r>
            <a:r>
              <a:rPr lang="nl-BE" dirty="0"/>
              <a:t>, is het niet slecht dat deze bestudeerd worden. Het is mogelijk dat de ‘Definition of </a:t>
            </a:r>
            <a:r>
              <a:rPr lang="nl-BE" dirty="0" err="1"/>
              <a:t>Done</a:t>
            </a:r>
            <a:r>
              <a:rPr lang="nl-BE" dirty="0"/>
              <a:t>’ moet aangepast worden om ervoor te zorgen het testen grondiger gebeurt. </a:t>
            </a:r>
          </a:p>
          <a:p>
            <a:pPr lvl="2"/>
            <a:r>
              <a:rPr lang="nl-BE" dirty="0"/>
              <a:t>Indien het scrum team alleen aan een product werkt kan dit onmiddellijk gebeuren.</a:t>
            </a:r>
          </a:p>
          <a:p>
            <a:pPr lvl="2"/>
            <a:r>
              <a:rPr lang="nl-BE" dirty="0"/>
              <a:t>Als er meerdere scrum teams werken op een product zal er een voorstel gemaakt worden dat aan de andere teams wordt voorgelegd.</a:t>
            </a:r>
          </a:p>
          <a:p>
            <a:pPr lvl="1"/>
            <a:r>
              <a:rPr lang="nl-BE" dirty="0"/>
              <a:t>Als blijkt dat de tijdsframe waarin gewerkt wordt niet realistisch is met de items die opgeleverd moeten worden, kan het team besluiten om de sprint te verlengen of in te korten (zolang de lengte van de Sprint minder als een maand is).</a:t>
            </a:r>
          </a:p>
          <a:p>
            <a:pPr lvl="1"/>
            <a:r>
              <a:rPr lang="nl-BE" dirty="0"/>
              <a:t>Er kunnen ook nieuwe werk items voortvloeien uit de technische problemen of verbeteringen die nodig zijn voor de toekomstige ontwikkelingen.</a:t>
            </a:r>
          </a:p>
          <a:p>
            <a:pPr lvl="2"/>
            <a:r>
              <a:rPr lang="nl-BE" dirty="0"/>
              <a:t>De Product Owner voegt die items toe aan de Product Backlog om in volgende of latere Sprints opgenomen te worden.</a:t>
            </a:r>
          </a:p>
        </p:txBody>
      </p:sp>
    </p:spTree>
    <p:extLst>
      <p:ext uri="{BB962C8B-B14F-4D97-AF65-F5344CB8AC3E}">
        <p14:creationId xmlns:p14="http://schemas.microsoft.com/office/powerpoint/2010/main" val="1349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F372-581F-233E-188A-F760BF6CB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3CA5-9151-D776-83E4-5E3C89F7B06A}"/>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885422E7-B2AB-5CBB-7253-3A5EE1E52B0A}"/>
              </a:ext>
            </a:extLst>
          </p:cNvPr>
          <p:cNvSpPr>
            <a:spLocks noGrp="1"/>
          </p:cNvSpPr>
          <p:nvPr>
            <p:ph idx="1"/>
          </p:nvPr>
        </p:nvSpPr>
        <p:spPr>
          <a:xfrm>
            <a:off x="259976" y="794204"/>
            <a:ext cx="11517956" cy="5830884"/>
          </a:xfrm>
        </p:spPr>
        <p:txBody>
          <a:bodyPr>
            <a:normAutofit/>
          </a:bodyPr>
          <a:lstStyle/>
          <a:p>
            <a:r>
              <a:rPr lang="nl-BE" dirty="0"/>
              <a:t>Het event wordt gehouden door heel het Scrum Team en er is geen formele leider van dit event.</a:t>
            </a:r>
          </a:p>
          <a:p>
            <a:pPr lvl="1"/>
            <a:r>
              <a:rPr lang="nl-BE" dirty="0"/>
              <a:t>De Scrum Master en Product Owner nemen deel als Scrum Team lid</a:t>
            </a:r>
          </a:p>
          <a:p>
            <a:pPr lvl="1"/>
            <a:r>
              <a:rPr lang="nl-BE" dirty="0"/>
              <a:t>De taak van de Scrum Master bestaat erin om ervoor te zorgen dat de Retrospective gehouden wordt en moedigt het team aan om naar positieve en productieve verbeteringen te streven.</a:t>
            </a:r>
          </a:p>
          <a:p>
            <a:r>
              <a:rPr lang="nl-BE" dirty="0"/>
              <a:t>De Retrospective heeft een </a:t>
            </a:r>
            <a:r>
              <a:rPr lang="nl-BE" dirty="0" err="1"/>
              <a:t>timebox</a:t>
            </a:r>
            <a:r>
              <a:rPr lang="nl-BE" dirty="0"/>
              <a:t> van maximaal 3 uur en beëindigt de huidige sprint.</a:t>
            </a:r>
          </a:p>
          <a:p>
            <a:pPr lvl="1"/>
            <a:r>
              <a:rPr lang="nl-BE" dirty="0"/>
              <a:t>De nieuwe sprint begint onmiddellijk na de beëindiging van deze meeting met de Sprint planning meeting.</a:t>
            </a:r>
          </a:p>
        </p:txBody>
      </p:sp>
    </p:spTree>
    <p:extLst>
      <p:ext uri="{BB962C8B-B14F-4D97-AF65-F5344CB8AC3E}">
        <p14:creationId xmlns:p14="http://schemas.microsoft.com/office/powerpoint/2010/main" val="1703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794204"/>
            <a:ext cx="11363865" cy="5830884"/>
          </a:xfrm>
        </p:spPr>
        <p:txBody>
          <a:bodyPr>
            <a:normAutofit/>
          </a:bodyPr>
          <a:lstStyle/>
          <a:p>
            <a:r>
              <a:rPr lang="nl-NL" dirty="0"/>
              <a:t>Binnen het Scrum-framework zijn artefacten specifieke items of documenten die worden gecreëerd, onderhouden en gebruikt tijdens het ontwikkelingsproces van een product.</a:t>
            </a:r>
          </a:p>
          <a:p>
            <a:r>
              <a:rPr lang="nl-NL" dirty="0"/>
              <a:t>Artefacten helpen het team om transparantie te behouden, voortgang te meten en waarde te leveren aan de klant.</a:t>
            </a:r>
          </a:p>
          <a:p>
            <a:r>
              <a:rPr lang="nl-NL" dirty="0"/>
              <a:t>Elk </a:t>
            </a:r>
            <a:r>
              <a:rPr lang="nl-NL" dirty="0" err="1"/>
              <a:t>artifact</a:t>
            </a:r>
            <a:r>
              <a:rPr lang="nl-NL" dirty="0"/>
              <a:t> is gekoppeld aan een ‘commitment’. Dit commitment zorgt voor meer duidelijkheid en transparantie van het </a:t>
            </a:r>
            <a:r>
              <a:rPr lang="nl-NL" dirty="0" err="1"/>
              <a:t>artifact</a:t>
            </a:r>
            <a:r>
              <a:rPr lang="nl-NL" dirty="0"/>
              <a:t>.</a:t>
            </a:r>
          </a:p>
          <a:p>
            <a:r>
              <a:rPr lang="nl-NL" dirty="0"/>
              <a:t>Het Scrum Framework kent 3 </a:t>
            </a:r>
            <a:r>
              <a:rPr lang="nl-NL" dirty="0" err="1"/>
              <a:t>artifacts</a:t>
            </a:r>
            <a:r>
              <a:rPr lang="nl-NL" dirty="0"/>
              <a:t> met hun commitment:</a:t>
            </a:r>
          </a:p>
          <a:p>
            <a:pPr lvl="1"/>
            <a:r>
              <a:rPr lang="nl-NL" dirty="0"/>
              <a:t>De Product Backlog</a:t>
            </a:r>
          </a:p>
          <a:p>
            <a:pPr lvl="2"/>
            <a:r>
              <a:rPr lang="nl-NL" dirty="0"/>
              <a:t>Het commitment van de Product Backlog is de Product Goal</a:t>
            </a:r>
          </a:p>
          <a:p>
            <a:pPr lvl="1"/>
            <a:r>
              <a:rPr lang="nl-NL" dirty="0"/>
              <a:t>De Sprint Backlog</a:t>
            </a:r>
          </a:p>
          <a:p>
            <a:pPr lvl="2"/>
            <a:r>
              <a:rPr lang="nl-NL" dirty="0"/>
              <a:t>Het commitment van de Sprint Backlog is de Sprint Goal</a:t>
            </a:r>
          </a:p>
          <a:p>
            <a:pPr lvl="1"/>
            <a:r>
              <a:rPr lang="nl-NL" dirty="0"/>
              <a:t>Product Increment</a:t>
            </a:r>
          </a:p>
          <a:p>
            <a:pPr lvl="2"/>
            <a:r>
              <a:rPr lang="nl-NL" dirty="0"/>
              <a:t>Het commitment van de Increment is de Definition of </a:t>
            </a:r>
            <a:r>
              <a:rPr lang="nl-NL" dirty="0" err="1"/>
              <a:t>done</a:t>
            </a:r>
            <a:endParaRPr lang="nl-NL" dirty="0"/>
          </a:p>
          <a:p>
            <a:pPr lvl="2"/>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r>
              <a:rPr lang="nl-BE" dirty="0"/>
              <a:t>De Product Backlog is een altijd groeiende geordende lijst van wat nodig is om het product te creëren en te verbeteren.</a:t>
            </a:r>
          </a:p>
          <a:p>
            <a:pPr lvl="1"/>
            <a:r>
              <a:rPr lang="nl-BE" dirty="0"/>
              <a:t>De Product Backlog bevat alles wat nodig is dat op dat moment gekend is om het product te kunnen ontwikkelen en verbeteren.</a:t>
            </a:r>
          </a:p>
          <a:p>
            <a:pPr lvl="1"/>
            <a:r>
              <a:rPr lang="nl-BE" dirty="0"/>
              <a:t>Initieel bevat de </a:t>
            </a:r>
            <a:r>
              <a:rPr lang="nl-BE" dirty="0" err="1"/>
              <a:t>backlog</a:t>
            </a:r>
            <a:r>
              <a:rPr lang="nl-BE" dirty="0"/>
              <a:t> enkel de reeds gekende en meest belangrijke items om de ontwikkeling te kunnen starten, maar die toch een waardevolle toevoeging aan het product kunnen betekenen (om naar de Product Goal te bereiken).</a:t>
            </a:r>
          </a:p>
          <a:p>
            <a:pPr lvl="1"/>
            <a:r>
              <a:rPr lang="nl-BE" dirty="0"/>
              <a:t>De Product Backlog is nooit volledig zolang het product leeft. De </a:t>
            </a:r>
            <a:r>
              <a:rPr lang="nl-BE" dirty="0" err="1"/>
              <a:t>backlog</a:t>
            </a:r>
            <a:r>
              <a:rPr lang="nl-BE" dirty="0"/>
              <a:t> evolueert naargelang de kennis van het product groeit en er ruimte is voor verbeteringen.</a:t>
            </a:r>
          </a:p>
          <a:p>
            <a:pPr lvl="1"/>
            <a:r>
              <a:rPr lang="nl-BE" dirty="0"/>
              <a:t>De  Product Backlog is dus een geordende lijst die alle features, </a:t>
            </a:r>
            <a:r>
              <a:rPr lang="nl-BE" dirty="0" err="1"/>
              <a:t>requirements</a:t>
            </a:r>
            <a:r>
              <a:rPr lang="nl-BE" dirty="0"/>
              <a:t>, verbeteringen en bugs bevat die moeten gedaan worden om het product te verbeteren.</a:t>
            </a:r>
          </a:p>
          <a:p>
            <a:r>
              <a:rPr lang="nl-BE" dirty="0"/>
              <a:t>Per product is er maar 1 Product Backlog, ook al zijn er meerdere scrum teams die aan het product werken.</a:t>
            </a:r>
          </a:p>
          <a:p>
            <a:endParaRPr lang="nl-BE" dirty="0"/>
          </a:p>
          <a:p>
            <a:pPr lvl="1"/>
            <a:endParaRPr lang="nl-BE" dirty="0"/>
          </a:p>
          <a:p>
            <a:pPr lvl="1"/>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B76-E7E0-6B31-2801-5E0B7A0D4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E458-0469-1807-2DAE-6A5630130177}"/>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1C99D379-F231-3341-47C7-607670799F21}"/>
              </a:ext>
            </a:extLst>
          </p:cNvPr>
          <p:cNvSpPr>
            <a:spLocks noGrp="1"/>
          </p:cNvSpPr>
          <p:nvPr>
            <p:ph idx="1"/>
          </p:nvPr>
        </p:nvSpPr>
        <p:spPr>
          <a:xfrm>
            <a:off x="414067" y="932330"/>
            <a:ext cx="11363865" cy="5692758"/>
          </a:xfrm>
        </p:spPr>
        <p:txBody>
          <a:bodyPr>
            <a:normAutofit/>
          </a:bodyPr>
          <a:lstStyle/>
          <a:p>
            <a:r>
              <a:rPr lang="nl-BE" dirty="0"/>
              <a:t>Het is de verantwoordelijkheid van de Product Owner om de Product Backlog aan te vullen, te ordenen en te verduidelijken.</a:t>
            </a:r>
          </a:p>
          <a:p>
            <a:pPr lvl="1"/>
            <a:r>
              <a:rPr lang="nl-BE" dirty="0"/>
              <a:t>Enkel de Product Owner is de ultieme verantwoordelijke voor het beheer van de Product Backlog. Alles wat er wijzigt binnen deze </a:t>
            </a:r>
            <a:r>
              <a:rPr lang="nl-BE" dirty="0" err="1"/>
              <a:t>backlog</a:t>
            </a:r>
            <a:r>
              <a:rPr lang="nl-BE" dirty="0"/>
              <a:t> valt volledig binnen zijn verantwoordelijkheid.</a:t>
            </a:r>
          </a:p>
          <a:p>
            <a:pPr lvl="1"/>
            <a:r>
              <a:rPr lang="nl-BE" dirty="0"/>
              <a:t>De Product Owner is ook diegene die de prioriteit van deze lijst bepaald. Hij kan beïnvloed worden door de organisatie, stakeholders of de leden van het Scrum Team, maar de uiteindelijke beslissing is die van de Product Owner.</a:t>
            </a:r>
          </a:p>
          <a:p>
            <a:pPr lvl="1"/>
            <a:r>
              <a:rPr lang="nl-BE" dirty="0"/>
              <a:t>Het is ook aan de Product Owner om ervoor te zorgen dat de items op de lijst die het meest prioritair zijn, goed begrepen zijn door de Developers.</a:t>
            </a:r>
          </a:p>
          <a:p>
            <a:pPr lvl="1"/>
            <a:r>
              <a:rPr lang="nl-BE" dirty="0"/>
              <a:t>Ook de ingeschatte grootte van elk item op de lijst is belangrijk. De eigenlijke inschatting van het werk gebeurt door de Developers. Maar het is de Product Owner die zorgt dat het item goed wordt begrepen door de Developers en zo correct mogelijk wordt ingeschat.</a:t>
            </a:r>
          </a:p>
          <a:p>
            <a:endParaRPr lang="nl-BE" dirty="0"/>
          </a:p>
          <a:p>
            <a:pPr lvl="1"/>
            <a:endParaRPr lang="nl-BE" dirty="0"/>
          </a:p>
          <a:p>
            <a:pPr lvl="1"/>
            <a:endParaRPr lang="nl-BE" dirty="0"/>
          </a:p>
        </p:txBody>
      </p:sp>
    </p:spTree>
    <p:extLst>
      <p:ext uri="{BB962C8B-B14F-4D97-AF65-F5344CB8AC3E}">
        <p14:creationId xmlns:p14="http://schemas.microsoft.com/office/powerpoint/2010/main" val="2024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Product Goal</a:t>
            </a:r>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r>
              <a:rPr lang="nl-BE" dirty="0"/>
              <a:t>De Sprint Goal beschrijft de toekomstige toestand van het product waarnaar gestreefd wordt.</a:t>
            </a:r>
          </a:p>
          <a:p>
            <a:r>
              <a:rPr lang="nl-BE" dirty="0"/>
              <a:t>Deze doelstelling is de toestand van het product waarnaar we in de toekomstige Sprints streven. </a:t>
            </a:r>
          </a:p>
          <a:p>
            <a:pPr lvl="1"/>
            <a:r>
              <a:rPr lang="nl-BE" dirty="0"/>
              <a:t>Er kan maar 1 product goal zijn op elk gegeven moment.</a:t>
            </a:r>
          </a:p>
          <a:p>
            <a:pPr lvl="1"/>
            <a:r>
              <a:rPr lang="nl-BE" dirty="0"/>
              <a:t>Indien deze doelstelling bereikt wordt (of verlaten), kan die vervangen worden door een nieuwe doelstelling (Product Goal).</a:t>
            </a:r>
          </a:p>
          <a:p>
            <a:pPr lvl="1"/>
            <a:r>
              <a:rPr lang="nl-BE" dirty="0"/>
              <a:t>Een Product Goal is dus een lange termijn doelstelling waar naartoe wordt gewerkt in de toekomstige sprints.</a:t>
            </a:r>
          </a:p>
          <a:p>
            <a:r>
              <a:rPr lang="nl-BE" dirty="0"/>
              <a:t>De items op de product </a:t>
            </a:r>
            <a:r>
              <a:rPr lang="nl-BE" dirty="0" err="1"/>
              <a:t>backlog</a:t>
            </a:r>
            <a:r>
              <a:rPr lang="nl-BE" dirty="0"/>
              <a:t> worden geordend met de Product Goal in het achterhoofd.</a:t>
            </a:r>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CCC7-8112-913B-D0F0-3153C0372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C86B-0484-23DF-E94F-F357F4797E4E}"/>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7CEF7BAE-1968-FC0D-F0DA-F576EA9F9396}"/>
              </a:ext>
            </a:extLst>
          </p:cNvPr>
          <p:cNvSpPr>
            <a:spLocks noGrp="1"/>
          </p:cNvSpPr>
          <p:nvPr>
            <p:ph idx="1"/>
          </p:nvPr>
        </p:nvSpPr>
        <p:spPr>
          <a:xfrm>
            <a:off x="286871" y="726141"/>
            <a:ext cx="11752729" cy="6042212"/>
          </a:xfrm>
        </p:spPr>
        <p:txBody>
          <a:bodyPr>
            <a:normAutofit lnSpcReduction="10000"/>
          </a:bodyPr>
          <a:lstStyle/>
          <a:p>
            <a:r>
              <a:rPr lang="nl-BE" dirty="0"/>
              <a:t>Zoals reeds vermeld kan de Product Backlog alles bevatten wat ervoor zorgt dat de Product Goal bereikt wordt.</a:t>
            </a:r>
          </a:p>
          <a:p>
            <a:pPr lvl="1"/>
            <a:r>
              <a:rPr lang="nl-BE" dirty="0"/>
              <a:t>In de praktijk bevat de Product Backlog meestal User </a:t>
            </a:r>
            <a:r>
              <a:rPr lang="nl-BE" dirty="0" err="1"/>
              <a:t>Stories</a:t>
            </a:r>
            <a:r>
              <a:rPr lang="nl-BE" dirty="0"/>
              <a:t> (US) ,Bugs, Features en </a:t>
            </a:r>
            <a:r>
              <a:rPr lang="nl-BE" dirty="0" err="1"/>
              <a:t>Epics</a:t>
            </a:r>
            <a:r>
              <a:rPr lang="nl-BE" dirty="0"/>
              <a:t>.</a:t>
            </a:r>
          </a:p>
          <a:p>
            <a:pPr lvl="1"/>
            <a:r>
              <a:rPr lang="nl-BE" dirty="0"/>
              <a:t>De Scrum Guide schrijft deze werkwijze niet voor en is zeel open in wat er juist wordt opgenomen in de Product Backlog.</a:t>
            </a:r>
          </a:p>
          <a:p>
            <a:r>
              <a:rPr lang="nl-BE" dirty="0"/>
              <a:t>Enkele veel gebruikte Backlog items in detail:</a:t>
            </a:r>
          </a:p>
          <a:p>
            <a:pPr lvl="1"/>
            <a:r>
              <a:rPr lang="nl-BE" dirty="0"/>
              <a:t>User Story (US) </a:t>
            </a:r>
          </a:p>
          <a:p>
            <a:pPr lvl="2"/>
            <a:r>
              <a:rPr lang="nl-BE" dirty="0"/>
              <a:t>Soms wordt ook Product Backlog Item (PBI) gebruikt.</a:t>
            </a:r>
          </a:p>
          <a:p>
            <a:pPr lvl="2"/>
            <a:r>
              <a:rPr lang="nl-NL" dirty="0"/>
              <a:t>Een User Story is een korte beschrijving van een functie of vereiste vanuit het perspectief van de eindgebruiker.</a:t>
            </a:r>
          </a:p>
          <a:p>
            <a:pPr lvl="2"/>
            <a:r>
              <a:rPr lang="nl-NL" dirty="0"/>
              <a:t>Het beschrijft wie de gebruiker is, wat hij of zij wil bereiken en waarom. Bijvoorbeeld: "Als een gebruiker wil ik kunnen inloggen op het systeem om toegang te krijgen tot mijn persoonlijke gegevens."</a:t>
            </a:r>
          </a:p>
          <a:p>
            <a:pPr lvl="2"/>
            <a:r>
              <a:rPr lang="nl-NL" dirty="0"/>
              <a:t>User </a:t>
            </a:r>
            <a:r>
              <a:rPr lang="nl-NL" dirty="0" err="1"/>
              <a:t>Stories</a:t>
            </a:r>
            <a:r>
              <a:rPr lang="nl-NL" dirty="0"/>
              <a:t> zijn meestal klein, beheersbaar en worden vaak geprioriteerd op basis van de waarde die ze toevoegen aan de gebruiker.</a:t>
            </a:r>
          </a:p>
          <a:p>
            <a:pPr lvl="2"/>
            <a:r>
              <a:rPr lang="nl-NL" dirty="0"/>
              <a:t>In samenspraak met de Stakeholders en het Development team worden er ook criteria toegevoegd waar de story minimaal moet aan voldoen om bruikbaar te zijn. Dit noemen we de ‘</a:t>
            </a:r>
            <a:r>
              <a:rPr lang="en-US" dirty="0"/>
              <a:t>Acceptance Criteria</a:t>
            </a:r>
            <a:r>
              <a:rPr lang="nl-NL" dirty="0"/>
              <a:t>’</a:t>
            </a:r>
            <a:endParaRPr lang="nl-BE" dirty="0"/>
          </a:p>
        </p:txBody>
      </p:sp>
    </p:spTree>
    <p:extLst>
      <p:ext uri="{BB962C8B-B14F-4D97-AF65-F5344CB8AC3E}">
        <p14:creationId xmlns:p14="http://schemas.microsoft.com/office/powerpoint/2010/main" val="21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C912-CE00-551D-854E-56F641928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5E00F-7EC1-B148-713F-27ED7E49A5C7}"/>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5442F2B4-F15F-E7DC-5A43-B3D9B5762762}"/>
              </a:ext>
            </a:extLst>
          </p:cNvPr>
          <p:cNvSpPr>
            <a:spLocks noGrp="1"/>
          </p:cNvSpPr>
          <p:nvPr>
            <p:ph idx="1"/>
          </p:nvPr>
        </p:nvSpPr>
        <p:spPr>
          <a:xfrm>
            <a:off x="286871" y="726141"/>
            <a:ext cx="11752729" cy="6042212"/>
          </a:xfrm>
        </p:spPr>
        <p:txBody>
          <a:bodyPr>
            <a:normAutofit/>
          </a:bodyPr>
          <a:lstStyle/>
          <a:p>
            <a:pPr lvl="1"/>
            <a:r>
              <a:rPr lang="nl-BE" dirty="0"/>
              <a:t>Bug </a:t>
            </a:r>
          </a:p>
          <a:p>
            <a:pPr lvl="2"/>
            <a:r>
              <a:rPr lang="nl-NL" dirty="0"/>
              <a:t>Een bug is een probleem of fout in de software die de verwachte functionaliteit verstoort of voorkomt.</a:t>
            </a:r>
          </a:p>
          <a:p>
            <a:pPr lvl="2"/>
            <a:r>
              <a:rPr lang="nl-NL" dirty="0"/>
              <a:t>Bugs worden vaak gerapporteerd door testers of gebruikers en moeten worden opgelost om de kwaliteit van het product te waarborgen.</a:t>
            </a:r>
          </a:p>
          <a:p>
            <a:pPr lvl="2"/>
            <a:r>
              <a:rPr lang="nl-NL" dirty="0"/>
              <a:t>Ze worden opgenomen in de Product Backlog en behandeld als aparte items die moeten worden aangepakt door het Ontwikkelingsteam.</a:t>
            </a:r>
          </a:p>
          <a:p>
            <a:pPr lvl="2"/>
            <a:r>
              <a:rPr lang="nl-NL" dirty="0"/>
              <a:t>Indien er te veel Bugs worden opgenomen in de Product Backlog, wijst dit dikwijls op een kwaliteitsprobleem in de oplevering. In dit geval moet tijdens de Retrospective getracht worden om kwalitatievere ‘</a:t>
            </a:r>
            <a:r>
              <a:rPr lang="nl-NL" dirty="0" err="1"/>
              <a:t>Increments</a:t>
            </a:r>
            <a:r>
              <a:rPr lang="nl-NL" dirty="0"/>
              <a:t>’ af te leveren. Dikwijls moeten we dan de ‘</a:t>
            </a:r>
            <a:r>
              <a:rPr lang="nl-NL" dirty="0" err="1"/>
              <a:t>Defenition</a:t>
            </a:r>
            <a:r>
              <a:rPr lang="nl-NL" dirty="0"/>
              <a:t> of </a:t>
            </a:r>
            <a:r>
              <a:rPr lang="nl-NL" dirty="0" err="1"/>
              <a:t>Done</a:t>
            </a:r>
            <a:r>
              <a:rPr lang="nl-NL" dirty="0"/>
              <a:t>’ terug onder de loep nemen en bijsturen.</a:t>
            </a:r>
          </a:p>
          <a:p>
            <a:pPr lvl="1"/>
            <a:r>
              <a:rPr lang="nl-NL" dirty="0"/>
              <a:t> Feature:</a:t>
            </a:r>
          </a:p>
          <a:p>
            <a:pPr lvl="2"/>
            <a:r>
              <a:rPr lang="nl-NL" dirty="0"/>
              <a:t>Een feature is een afzonderlijke functionaliteit of toevoeging aan het product die waarde toevoegt voor de gebruiker.</a:t>
            </a:r>
          </a:p>
          <a:p>
            <a:pPr lvl="2"/>
            <a:r>
              <a:rPr lang="nl-NL" dirty="0"/>
              <a:t>Het kan worden beschouwd als een verzameling van User </a:t>
            </a:r>
            <a:r>
              <a:rPr lang="nl-NL" dirty="0" err="1"/>
              <a:t>Stories</a:t>
            </a:r>
            <a:r>
              <a:rPr lang="nl-NL" dirty="0"/>
              <a:t> die samenwerken om een bepaald doel te bereiken. Bijvoorbeeld: "Betalingsgateway toevoegen aan de online winkel."</a:t>
            </a:r>
          </a:p>
          <a:p>
            <a:pPr lvl="2"/>
            <a:r>
              <a:rPr lang="nl-NL" dirty="0"/>
              <a:t>Features worden vaak opgenomen in de Product Backlog en geprioriteerd op basis van hun belang voor de gebruiker en het product.</a:t>
            </a:r>
          </a:p>
          <a:p>
            <a:pPr lvl="2"/>
            <a:r>
              <a:rPr lang="nl-NL" dirty="0"/>
              <a:t>Meestal bevat een feature de verschillende User </a:t>
            </a:r>
            <a:r>
              <a:rPr lang="nl-NL" dirty="0" err="1"/>
              <a:t>Stories</a:t>
            </a:r>
            <a:r>
              <a:rPr lang="nl-NL" dirty="0"/>
              <a:t> die nodig zijn om de feature af te werken.</a:t>
            </a:r>
            <a:endParaRPr lang="nl-BE" dirty="0"/>
          </a:p>
        </p:txBody>
      </p:sp>
    </p:spTree>
    <p:extLst>
      <p:ext uri="{BB962C8B-B14F-4D97-AF65-F5344CB8AC3E}">
        <p14:creationId xmlns:p14="http://schemas.microsoft.com/office/powerpoint/2010/main" val="4066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FC61-66D8-D9AD-00B1-DF520E3D1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C3622-44BD-C04A-C1AA-E31391EB919C}"/>
              </a:ext>
            </a:extLst>
          </p:cNvPr>
          <p:cNvSpPr>
            <a:spLocks noGrp="1"/>
          </p:cNvSpPr>
          <p:nvPr>
            <p:ph type="title"/>
          </p:nvPr>
        </p:nvSpPr>
        <p:spPr>
          <a:xfrm>
            <a:off x="440962" y="-80683"/>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0B0123DF-F000-3848-74CA-833419A729D8}"/>
              </a:ext>
            </a:extLst>
          </p:cNvPr>
          <p:cNvSpPr>
            <a:spLocks noGrp="1"/>
          </p:cNvSpPr>
          <p:nvPr>
            <p:ph idx="1"/>
          </p:nvPr>
        </p:nvSpPr>
        <p:spPr>
          <a:xfrm>
            <a:off x="215153" y="794204"/>
            <a:ext cx="11833412" cy="5965184"/>
          </a:xfrm>
        </p:spPr>
        <p:txBody>
          <a:bodyPr>
            <a:normAutofit fontScale="85000" lnSpcReduction="20000"/>
          </a:bodyPr>
          <a:lstStyle/>
          <a:p>
            <a:r>
              <a:rPr lang="nl-NL" dirty="0"/>
              <a:t>Product Backlog </a:t>
            </a:r>
            <a:r>
              <a:rPr lang="nl-NL" dirty="0" err="1"/>
              <a:t>Refinement</a:t>
            </a:r>
            <a:r>
              <a:rPr lang="nl-NL" dirty="0"/>
              <a:t>" (of "Backlog </a:t>
            </a:r>
            <a:r>
              <a:rPr lang="nl-NL" dirty="0" err="1"/>
              <a:t>Grooming</a:t>
            </a:r>
            <a:r>
              <a:rPr lang="nl-NL" dirty="0"/>
              <a:t>“) is een doorlopend proces binnen Scrum waarbij het Scrum-team de items op de Product Backlog verder verfijnt en opsplitst om ze gereed te maken voor toekomstige sprints.</a:t>
            </a:r>
          </a:p>
          <a:p>
            <a:r>
              <a:rPr lang="nl-NL" dirty="0"/>
              <a:t>Deze meetings zijn niet verplicht in het Scrum framework maar worden vaak georganiseerd door de Product Owner om het:</a:t>
            </a:r>
          </a:p>
          <a:p>
            <a:pPr lvl="1"/>
            <a:r>
              <a:rPr lang="nl-NL" b="1" dirty="0"/>
              <a:t>Verduidelijken van items</a:t>
            </a:r>
            <a:r>
              <a:rPr lang="nl-NL" dirty="0"/>
              <a:t>: </a:t>
            </a:r>
          </a:p>
          <a:p>
            <a:pPr lvl="2"/>
            <a:r>
              <a:rPr lang="nl-NL" dirty="0"/>
              <a:t>Tijdens </a:t>
            </a:r>
            <a:r>
              <a:rPr lang="nl-NL" dirty="0" err="1"/>
              <a:t>refinement</a:t>
            </a:r>
            <a:r>
              <a:rPr lang="nl-NL" dirty="0"/>
              <a:t>-sessies worden de items op de Product Backlog verder verduidelijkt en gespecificeerd. Dit kan inhouden dat de Product Owner extra details toevoegt, de acceptatiecriteria verfijnt of vragen van het team beantwoordt om ambiguïteit weg te nemen.</a:t>
            </a:r>
          </a:p>
          <a:p>
            <a:pPr lvl="1"/>
            <a:r>
              <a:rPr lang="nl-NL" b="1" dirty="0"/>
              <a:t>Opsplitsen van grote items</a:t>
            </a:r>
            <a:r>
              <a:rPr lang="nl-NL" dirty="0"/>
              <a:t>: </a:t>
            </a:r>
          </a:p>
          <a:p>
            <a:pPr lvl="2"/>
            <a:r>
              <a:rPr lang="nl-NL" dirty="0"/>
              <a:t>Soms zijn </a:t>
            </a:r>
            <a:r>
              <a:rPr lang="nl-NL" dirty="0" err="1"/>
              <a:t>backlog</a:t>
            </a:r>
            <a:r>
              <a:rPr lang="nl-NL" dirty="0"/>
              <a:t> items te groot om in één sprint te worden afgehandeld. Tijdens de </a:t>
            </a:r>
            <a:r>
              <a:rPr lang="nl-NL" dirty="0" err="1"/>
              <a:t>refinement</a:t>
            </a:r>
            <a:r>
              <a:rPr lang="nl-NL" dirty="0"/>
              <a:t> worden deze grote items opgesplitst in kleinere, beheersbare taken of User </a:t>
            </a:r>
            <a:r>
              <a:rPr lang="nl-NL" dirty="0" err="1"/>
              <a:t>Stories</a:t>
            </a:r>
            <a:r>
              <a:rPr lang="nl-NL" dirty="0"/>
              <a:t>, zodat ze in afzonderlijke sprints kunnen worden opgepakt.</a:t>
            </a:r>
          </a:p>
          <a:p>
            <a:pPr lvl="1"/>
            <a:r>
              <a:rPr lang="nl-NL" b="1" dirty="0"/>
              <a:t>Prioriteren van items</a:t>
            </a:r>
            <a:r>
              <a:rPr lang="nl-NL" dirty="0"/>
              <a:t>: </a:t>
            </a:r>
          </a:p>
          <a:p>
            <a:pPr lvl="2"/>
            <a:r>
              <a:rPr lang="nl-NL" dirty="0" err="1"/>
              <a:t>Refinement</a:t>
            </a:r>
            <a:r>
              <a:rPr lang="nl-NL" dirty="0"/>
              <a:t> biedt ook de gelegenheid om de Product Backlog opnieuw te prioriteren op basis van veranderende behoeften, nieuwe inzichten of feedback van stakeholders. </a:t>
            </a:r>
          </a:p>
          <a:p>
            <a:pPr lvl="1"/>
            <a:r>
              <a:rPr lang="nl-NL" b="1" dirty="0"/>
              <a:t>Inschatting van items</a:t>
            </a:r>
            <a:r>
              <a:rPr lang="nl-NL" dirty="0"/>
              <a:t>: </a:t>
            </a:r>
          </a:p>
          <a:p>
            <a:pPr lvl="2"/>
            <a:r>
              <a:rPr lang="nl-NL" dirty="0"/>
              <a:t>Door de items op de Product Backlog verder te verfijnen, kan het team beter in staat zijn om ze te schatten in termen van complexiteit, inspanning en benodigde tijd. Dit helpt bij het plannen van toekomstige sprints en het maken van realistische beloftes aan stakeholders.</a:t>
            </a:r>
          </a:p>
          <a:p>
            <a:r>
              <a:rPr lang="nl-NL" dirty="0"/>
              <a:t>Door regelmatig een </a:t>
            </a:r>
            <a:r>
              <a:rPr lang="nl-NL" dirty="0" err="1"/>
              <a:t>refinement</a:t>
            </a:r>
            <a:r>
              <a:rPr lang="nl-NL" dirty="0"/>
              <a:t> uit te voeren, kan het team verrassingen tijdens de sprintplanning verminderen. Het helpt om problemen vroegtijdig te identificeren, zodat ze kunnen worden aangepakt voordat ze invloed hebben op de sprintplanning en uitvoering.</a:t>
            </a:r>
            <a:endParaRPr lang="nl-BE" dirty="0"/>
          </a:p>
          <a:p>
            <a:pPr marL="457200" lvl="1" indent="0">
              <a:buNone/>
            </a:pPr>
            <a:endParaRPr lang="nl-BE" dirty="0"/>
          </a:p>
        </p:txBody>
      </p:sp>
    </p:spTree>
    <p:extLst>
      <p:ext uri="{BB962C8B-B14F-4D97-AF65-F5344CB8AC3E}">
        <p14:creationId xmlns:p14="http://schemas.microsoft.com/office/powerpoint/2010/main" val="9216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84-8E32-90B3-4E03-9AE872BE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9CB6-F4B6-9D25-08CC-6A26F2D008CF}"/>
              </a:ext>
            </a:extLst>
          </p:cNvPr>
          <p:cNvSpPr>
            <a:spLocks noGrp="1"/>
          </p:cNvSpPr>
          <p:nvPr>
            <p:ph type="title"/>
          </p:nvPr>
        </p:nvSpPr>
        <p:spPr>
          <a:xfrm>
            <a:off x="414067" y="138126"/>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7CD55A38-78AD-C26A-3C6F-F3F5286B6434}"/>
              </a:ext>
            </a:extLst>
          </p:cNvPr>
          <p:cNvSpPr>
            <a:spLocks noGrp="1"/>
          </p:cNvSpPr>
          <p:nvPr>
            <p:ph idx="1"/>
          </p:nvPr>
        </p:nvSpPr>
        <p:spPr>
          <a:xfrm>
            <a:off x="414067" y="1048870"/>
            <a:ext cx="11363865" cy="5576217"/>
          </a:xfrm>
        </p:spPr>
        <p:txBody>
          <a:bodyPr>
            <a:normAutofit lnSpcReduction="10000"/>
          </a:bodyPr>
          <a:lstStyle/>
          <a:p>
            <a:r>
              <a:rPr lang="nl-BE" dirty="0"/>
              <a:t>Voor we items selecteren die we opnemen in de volgende sprint, moet eerst beschreven worden waarom deze Sprint waardevol is voor de verdere ontwikkeling van het product. </a:t>
            </a:r>
          </a:p>
          <a:p>
            <a:r>
              <a:rPr lang="nl-BE" dirty="0"/>
              <a:t>Deze beschrijving wordt de Sprint Goal genoemd. Een Sprint Goal zorgt ervoor dat:</a:t>
            </a:r>
          </a:p>
          <a:p>
            <a:pPr lvl="1"/>
            <a:r>
              <a:rPr lang="nl-BE" dirty="0"/>
              <a:t>Er een focus is waar het Development Team moet naar streven tijdens deze sprint.</a:t>
            </a:r>
          </a:p>
          <a:p>
            <a:pPr lvl="1"/>
            <a:r>
              <a:rPr lang="nl-BE" dirty="0"/>
              <a:t>Een Sprint Goal verbetert ook het groepsgebeuren binnen het team, iedereen moet trachten deze Goal te bereiken.</a:t>
            </a:r>
          </a:p>
          <a:p>
            <a:pPr lvl="1"/>
            <a:r>
              <a:rPr lang="nl-BE" dirty="0"/>
              <a:t>De Goal zorgt er ook voor dat de Product Backlog items worden geselecteerd die nodig zijn om de doelstelling te bereiken.</a:t>
            </a:r>
          </a:p>
          <a:p>
            <a:pPr lvl="1"/>
            <a:r>
              <a:rPr lang="nl-BE" dirty="0"/>
              <a:t>Deze doelstelling moet zo geformuleerd worden dat het de Product Owner de ruimte geeft om de Sprint Backlog aan te passen zonder de doelstelling in gedrang te brengen.</a:t>
            </a:r>
          </a:p>
          <a:p>
            <a:r>
              <a:rPr lang="nl-BE" dirty="0"/>
              <a:t>Het kan zijn dat tijdens de Sprint de Sprint Goal om een of andere reden niet meer nuttig is, wordt de huidige Sprint onmiddellijk beëindigt. </a:t>
            </a:r>
          </a:p>
        </p:txBody>
      </p:sp>
    </p:spTree>
    <p:extLst>
      <p:ext uri="{BB962C8B-B14F-4D97-AF65-F5344CB8AC3E}">
        <p14:creationId xmlns:p14="http://schemas.microsoft.com/office/powerpoint/2010/main" val="8827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75E-28CF-86FA-20D0-E02AA820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BB60-7EF3-41C2-7034-1676DC5098AF}"/>
              </a:ext>
            </a:extLst>
          </p:cNvPr>
          <p:cNvSpPr>
            <a:spLocks noGrp="1"/>
          </p:cNvSpPr>
          <p:nvPr>
            <p:ph type="title"/>
          </p:nvPr>
        </p:nvSpPr>
        <p:spPr>
          <a:xfrm>
            <a:off x="414067" y="0"/>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82F5F855-1B8C-2A94-D448-46F80412FCF9}"/>
              </a:ext>
            </a:extLst>
          </p:cNvPr>
          <p:cNvSpPr>
            <a:spLocks noGrp="1"/>
          </p:cNvSpPr>
          <p:nvPr>
            <p:ph idx="1"/>
          </p:nvPr>
        </p:nvSpPr>
        <p:spPr>
          <a:xfrm>
            <a:off x="224118" y="851647"/>
            <a:ext cx="11833411" cy="6006353"/>
          </a:xfrm>
        </p:spPr>
        <p:txBody>
          <a:bodyPr>
            <a:normAutofit fontScale="92500" lnSpcReduction="20000"/>
          </a:bodyPr>
          <a:lstStyle/>
          <a:p>
            <a:r>
              <a:rPr lang="nl-BE" dirty="0"/>
              <a:t>De items die geselecteerd zijn, in functie van de Sprint Goal, worden gegroepeerd in de ‘Sprint Backlog’.</a:t>
            </a:r>
          </a:p>
          <a:p>
            <a:r>
              <a:rPr lang="nl-BE" dirty="0"/>
              <a:t>De items in de Sprint Backlog vormen dus de leidraad voor de Developers voor volgende sprint.</a:t>
            </a:r>
          </a:p>
          <a:p>
            <a:pPr lvl="1"/>
            <a:r>
              <a:rPr lang="nl-BE" dirty="0"/>
              <a:t>Het is een lijst van af te werken items die de basis vormen voor de volgende sprint.</a:t>
            </a:r>
          </a:p>
          <a:p>
            <a:pPr lvl="1"/>
            <a:r>
              <a:rPr lang="nl-BE" dirty="0"/>
              <a:t>Deze lijst biedt ook transparantie over het verloop van de sprint door de nog af te werken items tegenover de reeds afgewerkte items te projecteren op een tijdsschaal. Dit noemen we </a:t>
            </a:r>
            <a:r>
              <a:rPr lang="nl-BE" dirty="0" err="1"/>
              <a:t>Burn</a:t>
            </a:r>
            <a:r>
              <a:rPr lang="nl-BE" dirty="0"/>
              <a:t> Down Chart.</a:t>
            </a:r>
          </a:p>
          <a:p>
            <a:r>
              <a:rPr lang="nl-BE" dirty="0"/>
              <a:t>De Sprint Backlog wordt beheerd door het Development team, enkel zij mogen wijzigingen in de Sprint Backlog aanbrengen.</a:t>
            </a:r>
          </a:p>
          <a:p>
            <a:pPr lvl="1"/>
            <a:r>
              <a:rPr lang="nl-BE" dirty="0"/>
              <a:t>Sprint Backlog items zijn nooit de verantwoordelijkheid van een enkele persoon maar van heel het Development team.</a:t>
            </a:r>
          </a:p>
          <a:p>
            <a:pPr lvl="1"/>
            <a:r>
              <a:rPr lang="nl-BE" dirty="0"/>
              <a:t>Indien er meer kennis is over de taken die nodig zijn om de Sprint Goal te bereiken, kan het Development team </a:t>
            </a:r>
            <a:r>
              <a:rPr lang="nl-BE" dirty="0" err="1"/>
              <a:t>niewe</a:t>
            </a:r>
            <a:r>
              <a:rPr lang="nl-BE" dirty="0"/>
              <a:t> items of taken toevoegen aan de Sprint Backlog.</a:t>
            </a:r>
          </a:p>
          <a:p>
            <a:pPr lvl="1"/>
            <a:r>
              <a:rPr lang="nl-BE" dirty="0"/>
              <a:t>Als we zien dat door de opgedane kennis sommige items overbodig worden kunnen in samenspraak met de Product Owner, deze verwijderd worden van de Sprint Backlog. Maar enkel als dit kan zonder de Product Goal in gedrang te brengen.</a:t>
            </a:r>
          </a:p>
          <a:p>
            <a:r>
              <a:rPr lang="nl-BE" dirty="0"/>
              <a:t>Zowel de Sprint Goal als de Sprint Backlog worden tijdens de Sprint Planning meeting gemaakt.</a:t>
            </a:r>
          </a:p>
        </p:txBody>
      </p:sp>
    </p:spTree>
    <p:extLst>
      <p:ext uri="{BB962C8B-B14F-4D97-AF65-F5344CB8AC3E}">
        <p14:creationId xmlns:p14="http://schemas.microsoft.com/office/powerpoint/2010/main" val="2857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78D9-8DB1-8B71-EDCA-18223DDD9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06B66-DE5A-381B-9113-CE50444B338E}"/>
              </a:ext>
            </a:extLst>
          </p:cNvPr>
          <p:cNvSpPr>
            <a:spLocks noGrp="1"/>
          </p:cNvSpPr>
          <p:nvPr>
            <p:ph type="title"/>
          </p:nvPr>
        </p:nvSpPr>
        <p:spPr>
          <a:xfrm>
            <a:off x="414068" y="0"/>
            <a:ext cx="10515600" cy="794204"/>
          </a:xfrm>
        </p:spPr>
        <p:txBody>
          <a:bodyPr/>
          <a:lstStyle/>
          <a:p>
            <a:r>
              <a:rPr lang="nl-BE" dirty="0"/>
              <a:t>Increment</a:t>
            </a:r>
          </a:p>
        </p:txBody>
      </p:sp>
      <p:sp>
        <p:nvSpPr>
          <p:cNvPr id="3" name="Content Placeholder 2">
            <a:extLst>
              <a:ext uri="{FF2B5EF4-FFF2-40B4-BE49-F238E27FC236}">
                <a16:creationId xmlns:a16="http://schemas.microsoft.com/office/drawing/2014/main" id="{85F5BEBB-AEB9-11E7-63E8-FBA29F55CA0F}"/>
              </a:ext>
            </a:extLst>
          </p:cNvPr>
          <p:cNvSpPr>
            <a:spLocks noGrp="1"/>
          </p:cNvSpPr>
          <p:nvPr>
            <p:ph idx="1"/>
          </p:nvPr>
        </p:nvSpPr>
        <p:spPr>
          <a:xfrm>
            <a:off x="414067" y="932330"/>
            <a:ext cx="11363865" cy="5692758"/>
          </a:xfrm>
        </p:spPr>
        <p:txBody>
          <a:bodyPr>
            <a:normAutofit/>
          </a:bodyPr>
          <a:lstStyle/>
          <a:p>
            <a:r>
              <a:rPr lang="nl-NL" dirty="0"/>
              <a:t>Een increment vertegenwoordigt het totale werk dat tijdens een sprint is voltooid en dat potentieel bruikbaar is voor de eindgebruiker.</a:t>
            </a:r>
          </a:p>
          <a:p>
            <a:pPr lvl="1"/>
            <a:r>
              <a:rPr lang="nl-NL" dirty="0"/>
              <a:t>De </a:t>
            </a:r>
            <a:r>
              <a:rPr lang="nl-NL" dirty="0" err="1"/>
              <a:t>incrementen</a:t>
            </a:r>
            <a:r>
              <a:rPr lang="nl-NL" dirty="0"/>
              <a:t> die tijdens elke sprint worden gecreëerd, moeten voldoen aan de criteria die zijn vastgesteld in de Definition of </a:t>
            </a:r>
            <a:r>
              <a:rPr lang="nl-NL" dirty="0" err="1"/>
              <a:t>Done</a:t>
            </a:r>
            <a:r>
              <a:rPr lang="nl-NL" dirty="0"/>
              <a:t>.</a:t>
            </a:r>
          </a:p>
          <a:p>
            <a:r>
              <a:rPr lang="nl-NL" dirty="0"/>
              <a:t>Een increment kan bestaan uit nieuwe functies, verbeteringen aan bestaande functies, </a:t>
            </a:r>
            <a:r>
              <a:rPr lang="nl-NL" dirty="0" err="1"/>
              <a:t>bugfixes</a:t>
            </a:r>
            <a:r>
              <a:rPr lang="nl-NL" dirty="0"/>
              <a:t> of andere wijzigingen die waarde toevoegen aan het product.</a:t>
            </a:r>
          </a:p>
          <a:p>
            <a:r>
              <a:rPr lang="nl-NL" dirty="0"/>
              <a:t>Het doel van een increment is om regelmatig meetbare vooruitgang te boeken en om de klant en stakeholders op gezette tijden waardevolle toevoegingen aan het product af te leveren.</a:t>
            </a:r>
            <a:endParaRPr lang="nl-BE" dirty="0"/>
          </a:p>
        </p:txBody>
      </p:sp>
    </p:spTree>
    <p:extLst>
      <p:ext uri="{BB962C8B-B14F-4D97-AF65-F5344CB8AC3E}">
        <p14:creationId xmlns:p14="http://schemas.microsoft.com/office/powerpoint/2010/main" val="7699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F98F-7978-3CB9-F1DB-82D90972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C3A93-C8EB-84A3-7608-931D18F663DA}"/>
              </a:ext>
            </a:extLst>
          </p:cNvPr>
          <p:cNvSpPr>
            <a:spLocks noGrp="1"/>
          </p:cNvSpPr>
          <p:nvPr>
            <p:ph type="title"/>
          </p:nvPr>
        </p:nvSpPr>
        <p:spPr>
          <a:xfrm>
            <a:off x="423033" y="-98612"/>
            <a:ext cx="10515600" cy="794204"/>
          </a:xfrm>
        </p:spPr>
        <p:txBody>
          <a:bodyPr/>
          <a:lstStyle/>
          <a:p>
            <a:r>
              <a:rPr lang="nl-BE" dirty="0" err="1"/>
              <a:t>Defenition</a:t>
            </a:r>
            <a:r>
              <a:rPr lang="nl-BE" dirty="0"/>
              <a:t> of </a:t>
            </a:r>
            <a:r>
              <a:rPr lang="nl-BE" dirty="0" err="1"/>
              <a:t>Done</a:t>
            </a:r>
            <a:endParaRPr lang="nl-BE" dirty="0"/>
          </a:p>
        </p:txBody>
      </p:sp>
      <p:sp>
        <p:nvSpPr>
          <p:cNvPr id="3" name="Content Placeholder 2">
            <a:extLst>
              <a:ext uri="{FF2B5EF4-FFF2-40B4-BE49-F238E27FC236}">
                <a16:creationId xmlns:a16="http://schemas.microsoft.com/office/drawing/2014/main" id="{C952379C-1815-8C4D-4824-56AF1B5891FB}"/>
              </a:ext>
            </a:extLst>
          </p:cNvPr>
          <p:cNvSpPr>
            <a:spLocks noGrp="1"/>
          </p:cNvSpPr>
          <p:nvPr>
            <p:ph idx="1"/>
          </p:nvPr>
        </p:nvSpPr>
        <p:spPr>
          <a:xfrm>
            <a:off x="170329" y="695592"/>
            <a:ext cx="11851342" cy="6063796"/>
          </a:xfrm>
        </p:spPr>
        <p:txBody>
          <a:bodyPr>
            <a:normAutofit fontScale="92500"/>
          </a:bodyPr>
          <a:lstStyle/>
          <a:p>
            <a:r>
              <a:rPr lang="nl-NL" dirty="0"/>
              <a:t>De Definition of </a:t>
            </a:r>
            <a:r>
              <a:rPr lang="nl-NL" dirty="0" err="1"/>
              <a:t>Done</a:t>
            </a:r>
            <a:r>
              <a:rPr lang="nl-NL" dirty="0"/>
              <a:t> is een gedeelde overeenkomst binnen het ontwikkelingsteam over de criteria waaraan een increment moet voldoen voordat het als "klaar" kan worden beschouwd.</a:t>
            </a:r>
          </a:p>
          <a:p>
            <a:pPr lvl="1"/>
            <a:r>
              <a:rPr lang="nl-NL" dirty="0"/>
              <a:t>Indien er meerdere teams samenwerken aan hetzelfde product, moeten alle </a:t>
            </a:r>
            <a:r>
              <a:rPr lang="nl-NL" dirty="0" err="1"/>
              <a:t>increments</a:t>
            </a:r>
            <a:r>
              <a:rPr lang="nl-NL" dirty="0"/>
              <a:t> van dit product voldoen aan 1 enkele Definition of </a:t>
            </a:r>
            <a:r>
              <a:rPr lang="nl-NL" dirty="0" err="1"/>
              <a:t>Done</a:t>
            </a:r>
            <a:r>
              <a:rPr lang="nl-NL" dirty="0"/>
              <a:t> die gedeeld wordt door alle teams.</a:t>
            </a:r>
          </a:p>
          <a:p>
            <a:pPr lvl="1"/>
            <a:r>
              <a:rPr lang="nl-NL" dirty="0"/>
              <a:t>Het kan zijn dat een Definition of </a:t>
            </a:r>
            <a:r>
              <a:rPr lang="nl-NL" dirty="0" err="1"/>
              <a:t>Done</a:t>
            </a:r>
            <a:r>
              <a:rPr lang="nl-NL" dirty="0"/>
              <a:t> tijdens het verloop van het ontwikkelproces een herziening nodig heeft, dan moet die gebeuren in overleg met al deze teams.</a:t>
            </a:r>
          </a:p>
          <a:p>
            <a:r>
              <a:rPr lang="nl-NL" dirty="0"/>
              <a:t>Het omvat een reeks standaarden, richtlijnen en criteria die moeten worden nageleefd voordat een increment als voltooid kan worden beschouwd en aan de klant kan worden gepresenteerd.</a:t>
            </a:r>
          </a:p>
          <a:p>
            <a:r>
              <a:rPr lang="nl-NL" dirty="0"/>
              <a:t>De Definition of </a:t>
            </a:r>
            <a:r>
              <a:rPr lang="nl-NL" dirty="0" err="1"/>
              <a:t>Done</a:t>
            </a:r>
            <a:r>
              <a:rPr lang="nl-NL" dirty="0"/>
              <a:t> kan verschillende aspecten omvatten, zoals functionele vereisten, technische kwaliteit, testdekking, documentatie en implementatie.</a:t>
            </a:r>
          </a:p>
          <a:p>
            <a:r>
              <a:rPr lang="nl-NL" dirty="0"/>
              <a:t>Een Definition of </a:t>
            </a:r>
            <a:r>
              <a:rPr lang="nl-NL" dirty="0" err="1"/>
              <a:t>Done</a:t>
            </a:r>
            <a:r>
              <a:rPr lang="nl-NL" dirty="0"/>
              <a:t> is afhankelijk van het product. Het is dus geen standaard definitie die binnen een organisatie gebruikt wordt voor alle producten.</a:t>
            </a:r>
          </a:p>
          <a:p>
            <a:pPr lvl="1"/>
            <a:r>
              <a:rPr lang="nl-NL" dirty="0"/>
              <a:t>Al kan zo’n definitie natuurlijk wel gebruikt worden als leidraad om een Definition of </a:t>
            </a:r>
            <a:r>
              <a:rPr lang="nl-NL" dirty="0" err="1"/>
              <a:t>Done</a:t>
            </a:r>
            <a:r>
              <a:rPr lang="nl-NL" dirty="0"/>
              <a:t> te creëren eigen aan het product.</a:t>
            </a:r>
            <a:endParaRPr lang="nl-BE" dirty="0"/>
          </a:p>
        </p:txBody>
      </p:sp>
    </p:spTree>
    <p:extLst>
      <p:ext uri="{BB962C8B-B14F-4D97-AF65-F5344CB8AC3E}">
        <p14:creationId xmlns:p14="http://schemas.microsoft.com/office/powerpoint/2010/main" val="41695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Waterfall-methode biedt enkele grote voordelen:</a:t>
            </a:r>
          </a:p>
          <a:p>
            <a:pPr lvl="1"/>
            <a:r>
              <a:rPr lang="nl-NL" b="1" dirty="0"/>
              <a:t>Duidelijkheid en Structuur</a:t>
            </a:r>
            <a:r>
              <a:rPr lang="nl-NL" dirty="0"/>
              <a:t>: </a:t>
            </a:r>
          </a:p>
          <a:p>
            <a:pPr marL="914400" lvl="2" indent="0">
              <a:buNone/>
            </a:pPr>
            <a:r>
              <a:rPr lang="nl-NL" sz="2400" dirty="0"/>
              <a:t>De Waterfall-methode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referenties.</a:t>
            </a:r>
          </a:p>
          <a:p>
            <a:r>
              <a:rPr lang="nl-BE" dirty="0"/>
              <a:t>De Waterfall-methode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1700" dirty="0"/>
              <a:t>Pas de Scrum methodologie toe bij de volgende groepsopdrachten die gemaakt worden.</a:t>
            </a:r>
          </a:p>
          <a:p>
            <a:r>
              <a:rPr lang="nl-BE" sz="1700" dirty="0"/>
              <a:t>Maak een beurtrol op wie de Scrum Master rol vervult voor elke Sprint.</a:t>
            </a:r>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deels verkeerd kunnen zijn. Dit brengt dan de rest van de inschattingen in gedrang en kan er voor zogen dat heel het project zeer grote vertraging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Waterfall-methode is dus vooral zeer handig:</a:t>
            </a:r>
          </a:p>
          <a:p>
            <a:pPr lvl="1"/>
            <a:r>
              <a:rPr lang="nl-BE" dirty="0"/>
              <a:t>Voor producten met zeer duidelijk afgelijnde vereisten waar geen (of zeer weinig) verandering in verwacht wordt.</a:t>
            </a:r>
          </a:p>
          <a:p>
            <a:pPr lvl="1"/>
            <a:r>
              <a:rPr lang="nl-BE" dirty="0"/>
              <a:t>Als de ontwikkelprocessen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629EC09-7CFE-E1EB-BFCE-1A7C201EFB5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BDEB34F9-1FB5-CA87-F208-BDCF7B617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EA2902B-39C4-7B62-D6A8-2078E72A301F}"/>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D241644B-197A-F4DC-7D80-031E8EA63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A7B4CE7D-06C9-0E7B-C6C5-45CC586B5AFF}"/>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koffieautomaat:</a:t>
            </a:r>
          </a:p>
          <a:p>
            <a:pPr lvl="1"/>
            <a:r>
              <a:rPr lang="nl-BE" sz="1300" dirty="0"/>
              <a:t>De klant kan kiezen of hij contactloos met de kaart betaalt of met munten</a:t>
            </a:r>
          </a:p>
          <a:p>
            <a:pPr lvl="1"/>
            <a:r>
              <a:rPr lang="nl-BE" sz="1300" dirty="0"/>
              <a:t>Per keuze moet een bedrag ingegeven worden.</a:t>
            </a:r>
          </a:p>
          <a:p>
            <a:pPr lvl="1"/>
            <a:r>
              <a:rPr lang="nl-BE" sz="1300" dirty="0"/>
              <a:t>Als de gebruiker met munten betaalt, moet het apparaat wisselgeld teruggeven</a:t>
            </a:r>
          </a:p>
          <a:p>
            <a:pPr lvl="1"/>
            <a:r>
              <a:rPr lang="nl-BE" sz="1300" dirty="0"/>
              <a:t>De juiste verhouding koffie/thee/soep poeder moet toegevoegd worden aan verwarmd water</a:t>
            </a:r>
          </a:p>
          <a:p>
            <a:pPr lvl="1"/>
            <a:r>
              <a:rPr lang="nl-BE" sz="1300" dirty="0"/>
              <a:t>De watertemperatuur moet tussen 70° – 90° C zijn</a:t>
            </a:r>
          </a:p>
          <a:p>
            <a:pPr lvl="1"/>
            <a:r>
              <a:rPr lang="nl-BE" sz="1300" dirty="0"/>
              <a:t>Indien er geen beker werd geplaats, moet een beker gedropt worden.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p:txBody>
      </p:sp>
    </p:spTree>
    <p:extLst>
      <p:ext uri="{BB962C8B-B14F-4D97-AF65-F5344CB8AC3E}">
        <p14:creationId xmlns:p14="http://schemas.microsoft.com/office/powerpoint/2010/main" val="1709338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50681D-B0B6-49B5-828E-2328806F6AA0}">
  <ds:schemaRefs>
    <ds:schemaRef ds:uri="http://schemas.microsoft.com/sharepoint/v3/contenttype/forms"/>
  </ds:schemaRefs>
</ds:datastoreItem>
</file>

<file path=customXml/itemProps2.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683</TotalTime>
  <Words>7791</Words>
  <Application>Microsoft Office PowerPoint</Application>
  <PresentationFormat>Widescreen</PresentationFormat>
  <Paragraphs>509</Paragraphs>
  <Slides>60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projectmanagement methoden</vt:lpstr>
      <vt:lpstr>Traditionele project management methoden</vt:lpstr>
      <vt:lpstr>Traditionele project management methoden</vt:lpstr>
      <vt:lpstr>Traditionele project management methoden</vt:lpstr>
      <vt:lpstr>Labo 1</vt:lpstr>
      <vt:lpstr>Labo 2</vt:lpstr>
      <vt:lpstr>Agile</vt:lpstr>
      <vt:lpstr>Agility,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 Retrospective</vt:lpstr>
      <vt:lpstr>Scrum Events: Retrospective</vt:lpstr>
      <vt:lpstr>Scrum Events: Retrospective</vt:lpstr>
      <vt:lpstr>Scrum Artifacts</vt:lpstr>
      <vt:lpstr>Scrum artifacts &amp; commitments</vt:lpstr>
      <vt:lpstr>Product Backlog</vt:lpstr>
      <vt:lpstr>Product Backlog</vt:lpstr>
      <vt:lpstr>Product Goal</vt:lpstr>
      <vt:lpstr>Product Backlog items in de praktijk</vt:lpstr>
      <vt:lpstr>Product Backlog items in de praktijk</vt:lpstr>
      <vt:lpstr>Product Backlog items in de praktijk</vt:lpstr>
      <vt:lpstr>Sprint Backlog en Sprint Goal</vt:lpstr>
      <vt:lpstr>Sprint Backlog en Sprint Goal</vt:lpstr>
      <vt:lpstr>Increment</vt:lpstr>
      <vt:lpstr>Defenition of Done</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159</cp:revision>
  <dcterms:created xsi:type="dcterms:W3CDTF">2019-02-03T09:23:57Z</dcterms:created>
  <dcterms:modified xsi:type="dcterms:W3CDTF">2024-02-14T20:59:07Z</dcterms:modified>
</cp:coreProperties>
</file>